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0"/>
  </p:notesMasterIdLst>
  <p:sldIdLst>
    <p:sldId id="257" r:id="rId2"/>
    <p:sldId id="259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627B3-0FEB-48E4-9B2E-837ADAAC22E4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C4F45-B482-4E30-9361-A0D26848F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270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/>
                </a:solidFill>
              </a:rPr>
              <a:t>ГАОУ СПО ВСПК</a:t>
            </a: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962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9BC3-9ED5-420F-93CB-0AB0BA08CD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56CB-8467-4139-B2CE-954A2E7570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532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9BC3-9ED5-420F-93CB-0AB0BA08CD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56CB-8467-4139-B2CE-954A2E7570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98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9BC3-9ED5-420F-93CB-0AB0BA08CD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56CB-8467-4139-B2CE-954A2E7570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637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9BC3-9ED5-420F-93CB-0AB0BA08CD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56CB-8467-4139-B2CE-954A2E7570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833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9BC3-9ED5-420F-93CB-0AB0BA08CD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56CB-8467-4139-B2CE-954A2E7570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662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9BC3-9ED5-420F-93CB-0AB0BA08CD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56CB-8467-4139-B2CE-954A2E7570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32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9BC3-9ED5-420F-93CB-0AB0BA08CD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56CB-8467-4139-B2CE-954A2E7570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99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9BC3-9ED5-420F-93CB-0AB0BA08CD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56CB-8467-4139-B2CE-954A2E7570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574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9BC3-9ED5-420F-93CB-0AB0BA08CD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56CB-8467-4139-B2CE-954A2E7570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317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9BC3-9ED5-420F-93CB-0AB0BA08CD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56CB-8467-4139-B2CE-954A2E7570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3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9BC3-9ED5-420F-93CB-0AB0BA08CD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56CB-8467-4139-B2CE-954A2E7570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413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C9BC3-9ED5-420F-93CB-0AB0BA08CD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556CB-8467-4139-B2CE-954A2E7570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873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8484" y="1304766"/>
            <a:ext cx="6984776" cy="25202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Образовательный курс </a:t>
            </a:r>
            <a:br>
              <a:rPr lang="ru-RU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для дошкольников</a:t>
            </a:r>
            <a:br>
              <a:rPr lang="ru-RU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«Приключение кота Белобока, </a:t>
            </a:r>
            <a:br>
              <a:rPr lang="ru-RU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или экономика для малышей»</a:t>
            </a:r>
            <a:endParaRPr lang="ru-RU" b="1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4869160"/>
            <a:ext cx="4536504" cy="1752600"/>
          </a:xfrm>
        </p:spPr>
        <p:txBody>
          <a:bodyPr>
            <a:normAutofit/>
          </a:bodyPr>
          <a:lstStyle/>
          <a:p>
            <a:pPr algn="l"/>
            <a:r>
              <a:rPr lang="ru-RU" sz="2400" i="1" dirty="0" smtClean="0">
                <a:solidFill>
                  <a:schemeClr val="tx2"/>
                </a:solidFill>
              </a:rPr>
              <a:t>«Привычки, вырабатываемые </a:t>
            </a:r>
          </a:p>
          <a:p>
            <a:pPr algn="l"/>
            <a:r>
              <a:rPr lang="ru-RU" sz="2400" i="1" dirty="0" smtClean="0">
                <a:solidFill>
                  <a:schemeClr val="tx2"/>
                </a:solidFill>
              </a:rPr>
              <a:t>с детства, определяют всю нашу жизнь…»</a:t>
            </a:r>
          </a:p>
          <a:p>
            <a:pPr algn="r"/>
            <a:r>
              <a:rPr lang="ru-RU" sz="2400" i="1" dirty="0" smtClean="0">
                <a:solidFill>
                  <a:schemeClr val="tx2"/>
                </a:solidFill>
              </a:rPr>
              <a:t>Аристотель</a:t>
            </a:r>
            <a:endParaRPr lang="ru-RU" sz="2400" i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260650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B050"/>
                </a:solidFill>
              </a:rPr>
              <a:t>м</a:t>
            </a:r>
            <a:r>
              <a:rPr lang="ru-RU" sz="1600" b="1" dirty="0" smtClean="0">
                <a:solidFill>
                  <a:srgbClr val="00B050"/>
                </a:solidFill>
              </a:rPr>
              <a:t>униципальное дошкольное образовательное учреждение детский сад №9</a:t>
            </a:r>
          </a:p>
          <a:p>
            <a:pPr algn="ctr"/>
            <a:r>
              <a:rPr lang="ru-RU" sz="1600" b="1" dirty="0">
                <a:solidFill>
                  <a:srgbClr val="00B050"/>
                </a:solidFill>
              </a:rPr>
              <a:t>г</a:t>
            </a:r>
            <a:r>
              <a:rPr lang="ru-RU" sz="1600" b="1" dirty="0" smtClean="0">
                <a:solidFill>
                  <a:srgbClr val="00B050"/>
                </a:solidFill>
              </a:rPr>
              <a:t>. Новочеркасска</a:t>
            </a:r>
            <a:endParaRPr lang="ru-RU" sz="1600" b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F:\Котята по одному\5.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4700" y="2564906"/>
            <a:ext cx="4317209" cy="4028318"/>
          </a:xfrm>
          <a:prstGeom prst="rect">
            <a:avLst/>
          </a:prstGeom>
          <a:noFill/>
        </p:spPr>
      </p:pic>
      <p:pic>
        <p:nvPicPr>
          <p:cNvPr id="2051" name="Picture 3" descr="C:\Users\gerasimenko\Desktop\Сетлане Викторовне\Тетрадь эконом. заданий по БМ\2y40u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941168"/>
            <a:ext cx="1224136" cy="1224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277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Игры </a:t>
            </a:r>
            <a:r>
              <a:rPr lang="ru-RU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активизации и проверки внимания детей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3097" y="4341821"/>
            <a:ext cx="3279932" cy="22252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62709" y="1646536"/>
            <a:ext cx="7594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«Дотронься до…» (Тема 3.1)</a:t>
            </a:r>
          </a:p>
          <a:p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«Ничего не слышу» (Тема 3.2)</a:t>
            </a:r>
          </a:p>
          <a:p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«Все наоборот» (Тема 3.3) </a:t>
            </a:r>
          </a:p>
          <a:p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«Летает – не летает» (Тема 3.8)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4257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218" y="385475"/>
            <a:ext cx="8478982" cy="1143000"/>
          </a:xfrm>
        </p:spPr>
        <p:txBody>
          <a:bodyPr>
            <a:noAutofit/>
          </a:bodyPr>
          <a:lstStyle/>
          <a:p>
            <a:r>
              <a:rPr lang="ru-RU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Психогимнастические</a:t>
            </a: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упражнения позволят создать позитивный настрой на дальнейшую работу и снять эмоциональное напряжение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6346" y="1841501"/>
            <a:ext cx="8534400" cy="5016499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на имитацию</a:t>
            </a: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произвольности, воображения, выразительности 	движений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Воспитатель произносит слова, а дети выполняют действия. </a:t>
            </a: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</a:t>
            </a: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	кот играет, засыпает, пробуждается, потягивается, умывается,</a:t>
            </a: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	лиса прислушивается, подкрадывается, пытается поймать мышонка,</a:t>
            </a: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	медвежата играют, ссорятся, мирятся, успокаивают друг друга,</a:t>
            </a: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	дети изображают, как кружатся листья, раскачиваются деревья,</a:t>
            </a: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	солнышко встает, цветочек тянется к солнышку; солнышко садится – 	цветочек засыпает и закрывает лепестки и т. д.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8818" y="5628276"/>
            <a:ext cx="1085182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Ролевая 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гимнастика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3900" y="1651002"/>
            <a:ext cx="8089900" cy="4525963"/>
          </a:xfrm>
        </p:spPr>
        <p:txBody>
          <a:bodyPr>
            <a:normAutofit fontScale="77500" lnSpcReduction="20000"/>
          </a:bodyPr>
          <a:lstStyle/>
          <a:p>
            <a:pPr indent="450215" algn="just">
              <a:lnSpc>
                <a:spcPct val="120000"/>
              </a:lnSpc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снятие напряжения, эмоциональное оживление, расширение поведенческого репертуара. </a:t>
            </a:r>
          </a:p>
          <a:p>
            <a:pPr lvl="0" algn="just">
              <a:lnSpc>
                <a:spcPct val="120000"/>
              </a:lnSpc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Попрыгать, как кузнечик, козлик, кенгуру.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Нахмуриться, как осенняя тучка, рассерженная мама, разъяренный лев.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Походить, как младенец, глубокий старик, лев.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Улыбнуться, как кот на солнышке, само солнышко.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Посидеть, как пчелка на цветке, наездник на лошадке.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5295900"/>
            <a:ext cx="2343149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Домашнее задание к разделу «Труд»</a:t>
            </a: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206500" y="1600202"/>
            <a:ext cx="74803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1.	Поговори о профессиях членов вашей семьи. Что для них значит трудиться?</a:t>
            </a:r>
          </a:p>
          <a:p>
            <a:pPr marL="0" indent="0">
              <a:buNone/>
            </a:pPr>
            <a:r>
              <a:rPr lang="ru-RU" dirty="0"/>
              <a:t>2.	Каковы продукты их труда?</a:t>
            </a:r>
          </a:p>
          <a:p>
            <a:pPr marL="0" indent="0">
              <a:buNone/>
            </a:pPr>
            <a:r>
              <a:rPr lang="ru-RU" dirty="0"/>
              <a:t>3.	Подумай, можешь ли ты им помочь по дому. Какие виды домашнего труда ты можешь выполнить?</a:t>
            </a:r>
          </a:p>
          <a:p>
            <a:pPr marL="0" indent="0">
              <a:buNone/>
            </a:pPr>
            <a:r>
              <a:rPr lang="ru-RU" dirty="0"/>
              <a:t>4.	Нарисуй дома ту профессию, которой ты хотел бы овладеть, когда вырастешь большим (выставка рисунков).</a:t>
            </a: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4403" y="5435600"/>
            <a:ext cx="1449597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10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B050"/>
                </a:solidFill>
              </a:rPr>
              <a:t>Домашнее задание к разделу 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«</a:t>
            </a:r>
            <a:r>
              <a:rPr lang="ru-RU" dirty="0">
                <a:solidFill>
                  <a:srgbClr val="00B050"/>
                </a:solidFill>
              </a:rPr>
              <a:t>Семейный бюджет</a:t>
            </a:r>
            <a:r>
              <a:rPr lang="ru-RU" dirty="0" smtClean="0">
                <a:solidFill>
                  <a:srgbClr val="00B050"/>
                </a:solidFill>
              </a:rPr>
              <a:t>»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6700" y="1600202"/>
            <a:ext cx="7391400" cy="5067298"/>
          </a:xfrm>
        </p:spPr>
        <p:txBody>
          <a:bodyPr>
            <a:normAutofit/>
          </a:bodyPr>
          <a:lstStyle/>
          <a:p>
            <a:r>
              <a:rPr lang="ru-RU" dirty="0" smtClean="0"/>
              <a:t>С </a:t>
            </a:r>
            <a:r>
              <a:rPr lang="ru-RU" dirty="0"/>
              <a:t>помощью родителей подбери сказки, пословицы, поговорки, помогающие объяснить понятие «бюджет».</a:t>
            </a:r>
          </a:p>
          <a:p>
            <a:r>
              <a:rPr lang="ru-RU" dirty="0"/>
              <a:t>Сходи с родителями на рынок и спроси у них, почему они сделали именно эти покупки (семейная экскурсия).</a:t>
            </a:r>
          </a:p>
          <a:p>
            <a:r>
              <a:rPr lang="ru-RU" dirty="0"/>
              <a:t>Вместе с родителями нарисуй рисунок, показывающий  доходы и расходы вашей семьи.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69" y="2355140"/>
            <a:ext cx="1393031" cy="174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02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БАЗОВЫЙ МОДУЛЬ </a:t>
            </a: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«</a:t>
            </a:r>
            <a:r>
              <a:rPr lang="ru-RU" b="1" dirty="0">
                <a:solidFill>
                  <a:srgbClr val="00B050"/>
                </a:solidFill>
              </a:rPr>
              <a:t>ФИНАНСОВАЯ АЗБУКА</a:t>
            </a:r>
            <a:r>
              <a:rPr lang="ru-RU" b="1" dirty="0" smtClean="0">
                <a:solidFill>
                  <a:srgbClr val="00B050"/>
                </a:solidFill>
              </a:rPr>
              <a:t>»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dirty="0" smtClean="0"/>
              <a:t> </a:t>
            </a:r>
            <a:r>
              <a:rPr lang="ru-RU" dirty="0"/>
              <a:t>(23 часа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5500" y="1910086"/>
            <a:ext cx="68072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РАЗДЕЛ 1. ПОТРЕБНОСТИ (4 часа)</a:t>
            </a:r>
            <a:br>
              <a:rPr lang="ru-RU" dirty="0"/>
            </a:br>
            <a:r>
              <a:rPr lang="ru-RU" u="sng" dirty="0"/>
              <a:t>Компетенции:</a:t>
            </a:r>
          </a:p>
          <a:p>
            <a:pPr marL="0" indent="0">
              <a:buNone/>
            </a:pPr>
            <a:r>
              <a:rPr lang="ru-RU" dirty="0"/>
              <a:t>– определять разницу между «хочу» и «надо», между «хочу» и «могу»; </a:t>
            </a:r>
          </a:p>
          <a:p>
            <a:pPr marL="0" indent="0">
              <a:buNone/>
            </a:pPr>
            <a:r>
              <a:rPr lang="ru-RU" dirty="0"/>
              <a:t>– выбирать предметы в различных условиях; </a:t>
            </a:r>
          </a:p>
          <a:p>
            <a:pPr marL="0" indent="0">
              <a:buNone/>
            </a:pPr>
            <a:r>
              <a:rPr lang="ru-RU" dirty="0"/>
              <a:t>– регулировать потребности в соответствии с возможностями.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6138"/>
            <a:ext cx="1741007" cy="21278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59" y="3471014"/>
            <a:ext cx="1085182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10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Тетрадь экономических заданий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ТЕМА 1.2. ЧТО НЕОБХОДИМО ЧЕЛОВЕКУ?</a:t>
            </a: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			</a:t>
            </a:r>
            <a:r>
              <a:rPr lang="ru-RU" sz="2400" dirty="0" smtClean="0"/>
              <a:t>Выбери </a:t>
            </a:r>
            <a:r>
              <a:rPr lang="ru-RU" sz="2400" dirty="0"/>
              <a:t>на рисунке те предметы, без которых человек не сможет жить. </a:t>
            </a:r>
            <a:endParaRPr lang="ru-RU" sz="2400" dirty="0" smtClean="0"/>
          </a:p>
          <a:p>
            <a:pPr marL="0" indent="0" algn="r">
              <a:buNone/>
            </a:pPr>
            <a:r>
              <a:rPr lang="ru-RU" sz="2400" dirty="0" smtClean="0"/>
              <a:t>Обведи </a:t>
            </a:r>
            <a:r>
              <a:rPr lang="ru-RU" sz="2400" dirty="0"/>
              <a:t>эти предметы красным карандашом</a:t>
            </a:r>
            <a:r>
              <a:rPr lang="ru-RU" sz="2400" dirty="0" smtClean="0"/>
              <a:t>.</a:t>
            </a:r>
          </a:p>
          <a:p>
            <a:pPr marL="0" indent="0" algn="r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26" y="3669213"/>
            <a:ext cx="2143315" cy="20853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7465" y="4734924"/>
            <a:ext cx="1914874" cy="21129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1051" y="3956651"/>
            <a:ext cx="910419" cy="16615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8894" y="5295406"/>
            <a:ext cx="2416886" cy="13091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8880" y="3561873"/>
            <a:ext cx="1978148" cy="191865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29" y="520115"/>
            <a:ext cx="1253553" cy="117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343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629" t="-10556" r="6094" b="19560"/>
          <a:stretch/>
        </p:blipFill>
        <p:spPr>
          <a:xfrm>
            <a:off x="-96982" y="233075"/>
            <a:ext cx="8902700" cy="624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60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Предполагаемые </a:t>
            </a:r>
            <a:r>
              <a:rPr lang="ru-RU" sz="4000" b="1" dirty="0">
                <a:solidFill>
                  <a:srgbClr val="00B050"/>
                </a:solidFill>
              </a:rPr>
              <a:t>результаты</a:t>
            </a:r>
          </a:p>
        </p:txBody>
      </p:sp>
      <p:pic>
        <p:nvPicPr>
          <p:cNvPr id="4" name="Picture 2" descr="C:\Users\shishenina\Desktop\1359202-85fcc66ded8432a1[1]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94519" y="2499127"/>
            <a:ext cx="2088232" cy="2088232"/>
          </a:xfrm>
          <a:prstGeom prst="rect">
            <a:avLst/>
          </a:prstGeom>
          <a:noFill/>
        </p:spPr>
      </p:pic>
      <p:grpSp>
        <p:nvGrpSpPr>
          <p:cNvPr id="18" name="Группа 17"/>
          <p:cNvGrpSpPr/>
          <p:nvPr/>
        </p:nvGrpSpPr>
        <p:grpSpPr>
          <a:xfrm>
            <a:off x="1828800" y="1136074"/>
            <a:ext cx="6919664" cy="5366534"/>
            <a:chOff x="52571" y="1124744"/>
            <a:chExt cx="9091429" cy="5446021"/>
          </a:xfrm>
        </p:grpSpPr>
        <p:sp>
          <p:nvSpPr>
            <p:cNvPr id="5" name="Скругленная прямоугольная выноска 4"/>
            <p:cNvSpPr/>
            <p:nvPr/>
          </p:nvSpPr>
          <p:spPr>
            <a:xfrm>
              <a:off x="431032" y="1124744"/>
              <a:ext cx="3384376" cy="1008112"/>
            </a:xfrm>
            <a:prstGeom prst="wedgeRoundRectCallout">
              <a:avLst>
                <a:gd name="adj1" fmla="val 41329"/>
                <a:gd name="adj2" fmla="val 106725"/>
                <a:gd name="adj3" fmla="val 1666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C00000"/>
                  </a:solidFill>
                </a:rPr>
                <a:t>Определять разницу между «хочу» </a:t>
              </a:r>
            </a:p>
            <a:p>
              <a:pPr algn="ctr"/>
              <a:r>
                <a:rPr lang="ru-RU" dirty="0">
                  <a:solidFill>
                    <a:srgbClr val="C00000"/>
                  </a:solidFill>
                </a:rPr>
                <a:t>и «надо»</a:t>
              </a:r>
            </a:p>
          </p:txBody>
        </p:sp>
        <p:sp>
          <p:nvSpPr>
            <p:cNvPr id="1028" name="WordArt 4"/>
            <p:cNvSpPr>
              <a:spLocks noChangeArrowheads="1" noChangeShapeType="1" noTextEdit="1"/>
            </p:cNvSpPr>
            <p:nvPr/>
          </p:nvSpPr>
          <p:spPr bwMode="auto">
            <a:xfrm>
              <a:off x="3705872" y="3284984"/>
              <a:ext cx="2178990" cy="492639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ru-RU" sz="2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</a:rPr>
                <a:t>Дошкольники </a:t>
              </a:r>
            </a:p>
          </p:txBody>
        </p:sp>
        <p:sp>
          <p:nvSpPr>
            <p:cNvPr id="1029" name="WordArt 5"/>
            <p:cNvSpPr>
              <a:spLocks noChangeArrowheads="1" noChangeShapeType="1" noTextEdit="1"/>
            </p:cNvSpPr>
            <p:nvPr/>
          </p:nvSpPr>
          <p:spPr bwMode="auto">
            <a:xfrm>
              <a:off x="4075287" y="3948683"/>
              <a:ext cx="1440160" cy="245699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ru-RU" sz="2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</a:rPr>
                <a:t>научатся</a:t>
              </a:r>
            </a:p>
          </p:txBody>
        </p:sp>
        <p:sp>
          <p:nvSpPr>
            <p:cNvPr id="10" name="Скругленная прямоугольная выноска 9"/>
            <p:cNvSpPr/>
            <p:nvPr/>
          </p:nvSpPr>
          <p:spPr>
            <a:xfrm>
              <a:off x="52571" y="4293096"/>
              <a:ext cx="3186773" cy="1728192"/>
            </a:xfrm>
            <a:prstGeom prst="wedgeRoundRectCallout">
              <a:avLst>
                <a:gd name="adj1" fmla="val 63512"/>
                <a:gd name="adj2" fmla="val -41629"/>
                <a:gd name="adj3" fmla="val 1666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C00000"/>
                  </a:solidFill>
                </a:rPr>
                <a:t>Регулировать потребности </a:t>
              </a:r>
              <a:endParaRPr lang="en-US" dirty="0">
                <a:solidFill>
                  <a:srgbClr val="C00000"/>
                </a:solidFill>
              </a:endParaRPr>
            </a:p>
            <a:p>
              <a:pPr algn="ctr"/>
              <a:r>
                <a:rPr lang="ru-RU" dirty="0">
                  <a:solidFill>
                    <a:srgbClr val="C00000"/>
                  </a:solidFill>
                </a:rPr>
                <a:t>в соответствии </a:t>
              </a:r>
            </a:p>
            <a:p>
              <a:pPr algn="ctr"/>
              <a:r>
                <a:rPr lang="ru-RU" dirty="0">
                  <a:solidFill>
                    <a:srgbClr val="C00000"/>
                  </a:solidFill>
                </a:rPr>
                <a:t>с возможностями</a:t>
              </a:r>
            </a:p>
          </p:txBody>
        </p:sp>
        <p:sp>
          <p:nvSpPr>
            <p:cNvPr id="11" name="Скругленная прямоугольная выноска 10"/>
            <p:cNvSpPr/>
            <p:nvPr/>
          </p:nvSpPr>
          <p:spPr>
            <a:xfrm>
              <a:off x="359024" y="2780928"/>
              <a:ext cx="2880320" cy="1008112"/>
            </a:xfrm>
            <a:prstGeom prst="wedgeRoundRectCallout">
              <a:avLst>
                <a:gd name="adj1" fmla="val 51856"/>
                <a:gd name="adj2" fmla="val 75588"/>
                <a:gd name="adj3" fmla="val 1666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C00000"/>
                  </a:solidFill>
                </a:rPr>
                <a:t>Делать покупки</a:t>
              </a:r>
            </a:p>
          </p:txBody>
        </p:sp>
        <p:sp>
          <p:nvSpPr>
            <p:cNvPr id="12" name="Скругленная прямоугольная выноска 11"/>
            <p:cNvSpPr/>
            <p:nvPr/>
          </p:nvSpPr>
          <p:spPr>
            <a:xfrm>
              <a:off x="5364417" y="1196752"/>
              <a:ext cx="3779583" cy="1152128"/>
            </a:xfrm>
            <a:prstGeom prst="wedgeRoundRectCallout">
              <a:avLst>
                <a:gd name="adj1" fmla="val -41339"/>
                <a:gd name="adj2" fmla="val 89464"/>
                <a:gd name="adj3" fmla="val 1666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C00000"/>
                  </a:solidFill>
                </a:rPr>
                <a:t>Выбирать товар </a:t>
              </a:r>
              <a:endParaRPr lang="en-US" dirty="0">
                <a:solidFill>
                  <a:srgbClr val="C00000"/>
                </a:solidFill>
              </a:endParaRPr>
            </a:p>
            <a:p>
              <a:pPr algn="ctr"/>
              <a:r>
                <a:rPr lang="ru-RU" dirty="0">
                  <a:solidFill>
                    <a:srgbClr val="C00000"/>
                  </a:solidFill>
                </a:rPr>
                <a:t>в соответствии с ценой </a:t>
              </a:r>
              <a:endParaRPr lang="en-US" dirty="0">
                <a:solidFill>
                  <a:srgbClr val="C00000"/>
                </a:solidFill>
              </a:endParaRPr>
            </a:p>
            <a:p>
              <a:pPr algn="ctr"/>
              <a:r>
                <a:rPr lang="ru-RU" dirty="0">
                  <a:solidFill>
                    <a:srgbClr val="C00000"/>
                  </a:solidFill>
                </a:rPr>
                <a:t>и качеством</a:t>
              </a:r>
            </a:p>
          </p:txBody>
        </p:sp>
        <p:sp>
          <p:nvSpPr>
            <p:cNvPr id="13" name="Скругленная прямоугольная выноска 12"/>
            <p:cNvSpPr/>
            <p:nvPr/>
          </p:nvSpPr>
          <p:spPr>
            <a:xfrm>
              <a:off x="6623720" y="2708920"/>
              <a:ext cx="2520280" cy="1296144"/>
            </a:xfrm>
            <a:prstGeom prst="wedgeRoundRectCallout">
              <a:avLst>
                <a:gd name="adj1" fmla="val -65437"/>
                <a:gd name="adj2" fmla="val 8016"/>
                <a:gd name="adj3" fmla="val 1666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C00000"/>
                  </a:solidFill>
                </a:rPr>
                <a:t>Разумно расходовать деньги</a:t>
              </a:r>
            </a:p>
          </p:txBody>
        </p:sp>
        <p:sp>
          <p:nvSpPr>
            <p:cNvPr id="14" name="Скругленная прямоугольная выноска 13"/>
            <p:cNvSpPr/>
            <p:nvPr/>
          </p:nvSpPr>
          <p:spPr>
            <a:xfrm>
              <a:off x="6181624" y="4239921"/>
              <a:ext cx="2880321" cy="1067934"/>
            </a:xfrm>
            <a:prstGeom prst="wedgeRoundRectCallout">
              <a:avLst>
                <a:gd name="adj1" fmla="val -55554"/>
                <a:gd name="adj2" fmla="val -40838"/>
                <a:gd name="adj3" fmla="val 1666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  <a:p>
              <a:pPr algn="ctr"/>
              <a:r>
                <a:rPr lang="ru-RU" dirty="0">
                  <a:solidFill>
                    <a:srgbClr val="C00000"/>
                  </a:solidFill>
                </a:rPr>
                <a:t>Планировать</a:t>
              </a:r>
              <a:r>
                <a:rPr lang="ru-RU" dirty="0">
                  <a:solidFill>
                    <a:prstClr val="white"/>
                  </a:solidFill>
                </a:rPr>
                <a:t> </a:t>
              </a:r>
              <a:r>
                <a:rPr lang="ru-RU" dirty="0">
                  <a:solidFill>
                    <a:srgbClr val="C00000"/>
                  </a:solidFill>
                </a:rPr>
                <a:t>семейный</a:t>
              </a:r>
              <a:r>
                <a:rPr lang="ru-RU" dirty="0">
                  <a:solidFill>
                    <a:prstClr val="white"/>
                  </a:solidFill>
                </a:rPr>
                <a:t> </a:t>
              </a:r>
              <a:r>
                <a:rPr lang="ru-RU" dirty="0">
                  <a:solidFill>
                    <a:srgbClr val="C00000"/>
                  </a:solidFill>
                </a:rPr>
                <a:t>бюджет</a:t>
              </a:r>
            </a:p>
            <a:p>
              <a:pPr algn="ctr"/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15" name="Скругленная прямоугольная выноска 14"/>
            <p:cNvSpPr/>
            <p:nvPr/>
          </p:nvSpPr>
          <p:spPr>
            <a:xfrm>
              <a:off x="3423551" y="5418637"/>
              <a:ext cx="3206868" cy="1152128"/>
            </a:xfrm>
            <a:prstGeom prst="wedgeRoundRectCallout">
              <a:avLst>
                <a:gd name="adj1" fmla="val -3834"/>
                <a:gd name="adj2" fmla="val -93750"/>
                <a:gd name="adj3" fmla="val 1666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C00000"/>
                  </a:solidFill>
                </a:rPr>
                <a:t>Сберегать средства семейного бюджета</a:t>
              </a:r>
            </a:p>
          </p:txBody>
        </p:sp>
      </p:grpSp>
      <p:pic>
        <p:nvPicPr>
          <p:cNvPr id="8194" name="Picture 2" descr="F:\Котята по одному\7.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552" y="2420888"/>
            <a:ext cx="2464762" cy="2753296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93359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lum bright="-10000"/>
          </a:blip>
          <a:srcRect l="270" t="27295" r="8886" b="34957"/>
          <a:stretch>
            <a:fillRect/>
          </a:stretch>
        </p:blipFill>
        <p:spPr bwMode="auto">
          <a:xfrm>
            <a:off x="4067944" y="4221088"/>
            <a:ext cx="3528392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14300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B050"/>
                </a:solidFill>
              </a:rPr>
              <a:t>Зачем дошкольнику </a:t>
            </a:r>
            <a:r>
              <a:rPr lang="en-US" sz="4000" b="1" dirty="0">
                <a:solidFill>
                  <a:srgbClr val="00B050"/>
                </a:solidFill>
              </a:rPr>
              <a:t/>
            </a:r>
            <a:br>
              <a:rPr lang="en-US" sz="4000" b="1" dirty="0">
                <a:solidFill>
                  <a:srgbClr val="00B050"/>
                </a:solidFill>
              </a:rPr>
            </a:br>
            <a:r>
              <a:rPr lang="ru-RU" sz="4000" b="1" dirty="0">
                <a:solidFill>
                  <a:srgbClr val="00B050"/>
                </a:solidFill>
              </a:rPr>
              <a:t>экономическое воспитание?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59224" y="1500810"/>
            <a:ext cx="6984776" cy="1944216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3000" dirty="0"/>
              <a:t>Экономическое воспитание дошкольника – необходимое условие формирования финансовой </a:t>
            </a:r>
            <a:r>
              <a:rPr lang="ru-RU" sz="3000" dirty="0" smtClean="0"/>
              <a:t>грамоты</a:t>
            </a:r>
            <a:endParaRPr lang="ru-RU" sz="3000" dirty="0"/>
          </a:p>
        </p:txBody>
      </p:sp>
      <p:pic>
        <p:nvPicPr>
          <p:cNvPr id="5" name="Рисунок 4" descr="C:\Documents and Settings\senogonova\Рабочий стол\Назар картинки по финансиров\zhkh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3429000"/>
            <a:ext cx="178993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485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Users\gerasimenko\Desktop\Сетлане Викторовне\Тетрадь эконом. заданий по БМ\ltnb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380" y="5397500"/>
            <a:ext cx="1883331" cy="12783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216" y="0"/>
            <a:ext cx="859042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разработана в соответствии 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1412" y="1417638"/>
            <a:ext cx="7354788" cy="5440362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/>
              <a:t> 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Федеральным законом «Об образовании в Российской Федерации» от 29.12.12 г. № 273-ФЗ;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«Санитарно-эпидемиологическими требованиями к устройству, содержанию и организации режима работы дошкольных образовательных организаций» (СанПиН 2.4.1.3049-13 утверждены постановлением Главного государственного санитарного врача Российской Федерации от 15.05. 2013 г. № 26);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«Федеральным государственным образовательным стандартом дошкольного образования», утвержденным приказом Министерства образования и науки Российской Федерации от 17.11. 2013 г. № 1155.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563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737600" cy="2332830"/>
          </a:xfrm>
        </p:spPr>
        <p:txBody>
          <a:bodyPr>
            <a:normAutofit fontScale="90000"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Направления </a:t>
            </a:r>
            <a:r>
              <a:rPr lang="ru-RU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развития и образования </a:t>
            </a:r>
            <a:r>
              <a:rPr lang="ru-RU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в соответствии с ФГОС ДО</a:t>
            </a:r>
            <a:r>
              <a:rPr lang="ru-RU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0900" y="2335460"/>
            <a:ext cx="5511800" cy="4030664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социально-коммуникативное развитие;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познавательное </a:t>
            </a: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речевое </a:t>
            </a: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художественно-эстетическое </a:t>
            </a: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физическое </a:t>
            </a: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развитие.</a:t>
            </a:r>
          </a:p>
          <a:p>
            <a:endParaRPr lang="ru-RU" dirty="0"/>
          </a:p>
        </p:txBody>
      </p:sp>
      <p:pic>
        <p:nvPicPr>
          <p:cNvPr id="4" name="Picture 2" descr="C:\Users\gerasimenko\Desktop\Сетлане Викторовне\ПОТРЕБНОСТИ\girl_drawing2[1]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E062"/>
              </a:clrFrom>
              <a:clrTo>
                <a:srgbClr val="FFE062">
                  <a:alpha val="0"/>
                </a:srgbClr>
              </a:clrTo>
            </a:clrChange>
          </a:blip>
          <a:srcRect r="36150"/>
          <a:stretch>
            <a:fillRect/>
          </a:stretch>
        </p:blipFill>
        <p:spPr bwMode="auto">
          <a:xfrm>
            <a:off x="55901" y="2257376"/>
            <a:ext cx="3334999" cy="32740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724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B050"/>
                </a:solidFill>
              </a:rPr>
              <a:t>Основные идеи курса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67744" y="6021288"/>
          <a:ext cx="6624736" cy="50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Общая культура личности  дошкольника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742397"/>
              </p:ext>
            </p:extLst>
          </p:nvPr>
        </p:nvGraphicFramePr>
        <p:xfrm>
          <a:off x="2267744" y="3579395"/>
          <a:ext cx="6624736" cy="1658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8245"/>
                <a:gridCol w="2184243"/>
                <a:gridCol w="2232248"/>
              </a:tblGrid>
              <a:tr h="419490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Экономическая культура дошкольника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3890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Первичные экономические представления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Личностные</a:t>
                      </a:r>
                      <a:r>
                        <a:rPr lang="ru-RU" sz="1600" baseline="0" dirty="0" smtClean="0"/>
                        <a:t> качества: 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трудолюбие, 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желание учиться, ответственность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Готовность принимать рациональные экономические решения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707199"/>
              </p:ext>
            </p:extLst>
          </p:nvPr>
        </p:nvGraphicFramePr>
        <p:xfrm>
          <a:off x="2231740" y="647248"/>
          <a:ext cx="6624735" cy="1994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1"/>
                <a:gridCol w="2592288"/>
                <a:gridCol w="1944216"/>
              </a:tblGrid>
              <a:tr h="433094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Финансовая грамотность дошкольника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56111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Первичные финансовые представления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Личностные</a:t>
                      </a:r>
                      <a:r>
                        <a:rPr lang="ru-RU" sz="1600" baseline="0" dirty="0" smtClean="0"/>
                        <a:t> качества: бережливость, смекалка, умение планировать, инициативность, дисциплинированность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Грамотное финансовое поведение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Стрелка вверх 12"/>
          <p:cNvSpPr/>
          <p:nvPr/>
        </p:nvSpPr>
        <p:spPr>
          <a:xfrm flipH="1">
            <a:off x="5441121" y="5362484"/>
            <a:ext cx="216024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Стрелка вправо с вырезом 22"/>
          <p:cNvSpPr/>
          <p:nvPr/>
        </p:nvSpPr>
        <p:spPr>
          <a:xfrm>
            <a:off x="6839094" y="1888766"/>
            <a:ext cx="288032" cy="7200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Стрелка вправо с вырезом 23"/>
          <p:cNvSpPr/>
          <p:nvPr/>
        </p:nvSpPr>
        <p:spPr>
          <a:xfrm>
            <a:off x="4211960" y="1816758"/>
            <a:ext cx="288032" cy="72008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Стрелка вправо с вырезом 24"/>
          <p:cNvSpPr/>
          <p:nvPr/>
        </p:nvSpPr>
        <p:spPr>
          <a:xfrm>
            <a:off x="6516216" y="4797152"/>
            <a:ext cx="288032" cy="7200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Стрелка вправо с вырезом 25"/>
          <p:cNvSpPr/>
          <p:nvPr/>
        </p:nvSpPr>
        <p:spPr>
          <a:xfrm>
            <a:off x="4283968" y="4797152"/>
            <a:ext cx="288032" cy="7200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трелка вверх 11"/>
          <p:cNvSpPr/>
          <p:nvPr/>
        </p:nvSpPr>
        <p:spPr>
          <a:xfrm flipH="1">
            <a:off x="5472100" y="2852936"/>
            <a:ext cx="216024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7" name="Рисунок 16" descr="C:\Documents and Settings\russkova\Рабочий стол\ПРЕЗЕНТАЦИЯКОМИТЕТ\0_51c1b_5a8a30e3_L[1]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56992"/>
            <a:ext cx="1504950" cy="3336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F:\Котята по одному\4.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551" y="1484784"/>
            <a:ext cx="2638255" cy="31581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274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1700808"/>
            <a:ext cx="4032448" cy="576064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Два концентра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59000" y="3212978"/>
            <a:ext cx="3061072" cy="3479922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dirty="0" smtClean="0"/>
              <a:t>Базовый модуль «Финансовая азбука»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52120" y="3212978"/>
            <a:ext cx="3240360" cy="3479922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85725" indent="-85725" algn="ctr">
              <a:spcBef>
                <a:spcPts val="0"/>
              </a:spcBef>
              <a:buNone/>
            </a:pPr>
            <a:r>
              <a:rPr lang="ru-RU" dirty="0" smtClean="0"/>
              <a:t>Дополнительные модули:</a:t>
            </a:r>
          </a:p>
          <a:p>
            <a:pPr marL="914400" lvl="1" indent="-514350">
              <a:spcBef>
                <a:spcPts val="0"/>
              </a:spcBef>
              <a:buFont typeface="Wingdings" pitchFamily="2" charset="2"/>
              <a:buChar char="q"/>
            </a:pPr>
            <a:r>
              <a:rPr lang="ru-RU" dirty="0" smtClean="0"/>
              <a:t>«Потребности и труд»</a:t>
            </a:r>
          </a:p>
          <a:p>
            <a:pPr marL="914400" lvl="1" indent="-514350">
              <a:spcBef>
                <a:spcPts val="0"/>
              </a:spcBef>
              <a:buFont typeface="Wingdings" pitchFamily="2" charset="2"/>
              <a:buChar char="q"/>
            </a:pPr>
            <a:r>
              <a:rPr lang="ru-RU" dirty="0" smtClean="0"/>
              <a:t>«Деньги»</a:t>
            </a:r>
          </a:p>
          <a:p>
            <a:pPr marL="914400" lvl="1" indent="-514350">
              <a:spcBef>
                <a:spcPts val="0"/>
              </a:spcBef>
              <a:buFont typeface="Wingdings" pitchFamily="2" charset="2"/>
              <a:buChar char="q"/>
            </a:pPr>
            <a:r>
              <a:rPr lang="ru-RU" dirty="0" smtClean="0"/>
              <a:t>«Семейный бюджет»</a:t>
            </a: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188640"/>
            <a:ext cx="87129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400" b="1" dirty="0">
                <a:solidFill>
                  <a:srgbClr val="00B050"/>
                </a:solidFill>
                <a:ea typeface="+mj-ea"/>
                <a:cs typeface="+mj-cs"/>
              </a:rPr>
              <a:t>Концентрический принцип </a:t>
            </a:r>
            <a:br>
              <a:rPr lang="ru-RU" sz="4400" b="1" dirty="0">
                <a:solidFill>
                  <a:srgbClr val="00B050"/>
                </a:solidFill>
                <a:ea typeface="+mj-ea"/>
                <a:cs typeface="+mj-cs"/>
              </a:rPr>
            </a:br>
            <a:r>
              <a:rPr lang="ru-RU" sz="4400" b="1" dirty="0">
                <a:solidFill>
                  <a:srgbClr val="00B050"/>
                </a:solidFill>
                <a:ea typeface="+mj-ea"/>
                <a:cs typeface="+mj-cs"/>
              </a:rPr>
              <a:t>построения курса</a:t>
            </a:r>
          </a:p>
        </p:txBody>
      </p:sp>
      <p:sp>
        <p:nvSpPr>
          <p:cNvPr id="6" name="Стрелка вниз 5"/>
          <p:cNvSpPr/>
          <p:nvPr/>
        </p:nvSpPr>
        <p:spPr>
          <a:xfrm rot="2389236">
            <a:off x="3901432" y="2230715"/>
            <a:ext cx="393475" cy="1018502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 rot="19321228">
            <a:off x="6783157" y="2240470"/>
            <a:ext cx="393475" cy="1018502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7" name="Picture 3" descr="C:\Users\gerasimenko\Desktop\Сетлане Викторовне\Тетрадь эконом. заданий по БМ\ltnb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10" y="5013178"/>
            <a:ext cx="2126159" cy="1443131"/>
          </a:xfrm>
          <a:prstGeom prst="rect">
            <a:avLst/>
          </a:prstGeom>
          <a:noFill/>
        </p:spPr>
      </p:pic>
      <p:pic>
        <p:nvPicPr>
          <p:cNvPr id="15" name="Picture 4" descr="F:\Котята по одному\1.1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2734786" cy="2350468"/>
          </a:xfrm>
          <a:prstGeom prst="rect">
            <a:avLst/>
          </a:prstGeom>
          <a:noFill/>
          <a:scene3d>
            <a:camera prst="orthographicFront">
              <a:rot lat="4694" lon="10800000" rev="21546346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59100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01781" y="121345"/>
            <a:ext cx="8229600" cy="599091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B050"/>
                </a:solidFill>
              </a:rPr>
              <a:t>Учебно-методический комплект</a:t>
            </a:r>
          </a:p>
        </p:txBody>
      </p:sp>
      <p:pic>
        <p:nvPicPr>
          <p:cNvPr id="7" name="Picture 2" descr="C:\Users\shishenina\Desktop\ПРОГРАММА А5обложка.jpg"/>
          <p:cNvPicPr>
            <a:picLocks noChangeAspect="1" noChangeArrowheads="1"/>
          </p:cNvPicPr>
          <p:nvPr/>
        </p:nvPicPr>
        <p:blipFill>
          <a:blip r:embed="rId2" cstate="print"/>
          <a:srcRect l="49513"/>
          <a:stretch>
            <a:fillRect/>
          </a:stretch>
        </p:blipFill>
        <p:spPr bwMode="auto">
          <a:xfrm>
            <a:off x="152400" y="2761266"/>
            <a:ext cx="2676857" cy="3963323"/>
          </a:xfrm>
          <a:prstGeom prst="rect">
            <a:avLst/>
          </a:prstGeom>
          <a:noFill/>
        </p:spPr>
      </p:pic>
      <p:pic>
        <p:nvPicPr>
          <p:cNvPr id="8" name="Picture 8" descr="F:\фин. грамотность для дошкольников\материалы проекта Фин. грамотность для малышей\Обложки\обложка Тетрадь экономических задани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5674" y="748903"/>
            <a:ext cx="4137012" cy="2925086"/>
          </a:xfrm>
          <a:prstGeom prst="rect">
            <a:avLst/>
          </a:prstGeom>
          <a:noFill/>
        </p:spPr>
      </p:pic>
      <p:pic>
        <p:nvPicPr>
          <p:cNvPr id="9" name="Picture 2" descr="F:\фин. грамотность для дошкольников\материалы проекта Фин. грамотность для малышей\Обложки\обложка Деньг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3221" y="3954723"/>
            <a:ext cx="3765506" cy="2662410"/>
          </a:xfrm>
          <a:prstGeom prst="rect">
            <a:avLst/>
          </a:prstGeom>
          <a:noFill/>
        </p:spPr>
      </p:pic>
      <p:pic>
        <p:nvPicPr>
          <p:cNvPr id="10" name="Picture 5" descr="F:\фин. грамотность для дошкольников\материалы проекта Фин. грамотность для малышей\Обложки\обложка методических рекомендаци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02353" y="1073844"/>
            <a:ext cx="2811892" cy="39769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702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400" y="198438"/>
            <a:ext cx="87503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Дополнительные материалы, рекомендуемые для использования в </a:t>
            </a:r>
            <a:r>
              <a:rPr lang="ru-RU" sz="3200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работе с дошкольниками</a:t>
            </a:r>
            <a:endParaRPr lang="ru-RU" sz="3200" dirty="0">
              <a:solidFill>
                <a:srgbClr val="00B05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9255329"/>
              </p:ext>
            </p:extLst>
          </p:nvPr>
        </p:nvGraphicFramePr>
        <p:xfrm>
          <a:off x="571500" y="1447800"/>
          <a:ext cx="8433954" cy="5366410"/>
        </p:xfrm>
        <a:graphic>
          <a:graphicData uri="http://schemas.openxmlformats.org/drawingml/2006/table">
            <a:tbl>
              <a:tblPr firstRow="1" firstCol="1" bandRow="1"/>
              <a:tblGrid>
                <a:gridCol w="1482894"/>
                <a:gridCol w="3340324"/>
                <a:gridCol w="3610736"/>
              </a:tblGrid>
              <a:tr h="17201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Изучаемые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понятия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(темы)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Перечень произведений детской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художественной литературы</a:t>
                      </a:r>
                      <a:b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 экономическим содержанием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Перечень мультфильмов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76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Потребности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С. Я. Маршак «Кошкин дом», «Телефон»;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русские народные сказки: «Жадная старуха», «Как коза избушку построила;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А. С. Пушкин «Сказка о рыбаке и рыбке»;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К. И. Чуковский «Телефон»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«Уроки тетушки Совы», 7 серия, «Потребности и возможности»;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«Кошкин дом»;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«Сказка о рыбаке и рыбке»;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«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Барбоскины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», 78 серия, «Дедушка хочет на море»;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«Цветик-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семицветик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»;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«Телефон»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631144"/>
            <a:ext cx="2143494" cy="218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99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400" y="198438"/>
            <a:ext cx="85852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Дополнительные материалы, рекомендуемые для использования в работе с дошкольниками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3233750"/>
              </p:ext>
            </p:extLst>
          </p:nvPr>
        </p:nvGraphicFramePr>
        <p:xfrm>
          <a:off x="165100" y="1645324"/>
          <a:ext cx="8798791" cy="4658144"/>
        </p:xfrm>
        <a:graphic>
          <a:graphicData uri="http://schemas.openxmlformats.org/drawingml/2006/table">
            <a:tbl>
              <a:tblPr firstRow="1" firstCol="1" bandRow="1"/>
              <a:tblGrid>
                <a:gridCol w="1577813"/>
                <a:gridCol w="3470033"/>
                <a:gridCol w="3750945"/>
              </a:tblGrid>
              <a:tr h="15013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Изучаемые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понятия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(темы)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Перечень произведений детской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художественной литературы</a:t>
                      </a:r>
                      <a:b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 экономическим содержанием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Перечень мультфильмов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41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Труд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В. В. Маяковский «Кем быть?»;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Д.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Родари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«Чем пахнут ремесла»;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С. В. Михалков «А что у вас?», «Как печатали вашу книгу?»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«Уроки тетушки Совы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»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 серия, «Работа и зарплата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»;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«Доктор Айболит»;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«Самый главный»;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«Незнайка учится»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006273"/>
            <a:ext cx="180812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2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Words>670</Words>
  <Application>Microsoft Office PowerPoint</Application>
  <PresentationFormat>Экран (4:3)</PresentationFormat>
  <Paragraphs>131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1_Тема Office</vt:lpstr>
      <vt:lpstr>Образовательный курс  для дошкольников «Приключение кота Белобока,  или экономика для малышей»</vt:lpstr>
      <vt:lpstr>Зачем дошкольнику  экономическое воспитание?</vt:lpstr>
      <vt:lpstr>Программа разработана в соответствии с</vt:lpstr>
      <vt:lpstr>Направления развития и образования детей в соответствии с ФГОС ДО </vt:lpstr>
      <vt:lpstr>Основные идеи курса</vt:lpstr>
      <vt:lpstr>Два концентра</vt:lpstr>
      <vt:lpstr>Учебно-методический комплект</vt:lpstr>
      <vt:lpstr>Дополнительные материалы, рекомендуемые для использования в работе с дошкольниками</vt:lpstr>
      <vt:lpstr>Дополнительные материалы, рекомендуемые для использования в работе с дошкольниками</vt:lpstr>
      <vt:lpstr>Игры для активизации и проверки внимания детей</vt:lpstr>
      <vt:lpstr>Психогимнастические упражнения позволят создать позитивный настрой на дальнейшую работу и снять эмоциональное напряжение </vt:lpstr>
      <vt:lpstr>Ролевая гимнастика</vt:lpstr>
      <vt:lpstr>Домашнее задание к разделу «Труд»</vt:lpstr>
      <vt:lpstr>Домашнее задание к разделу  «Семейный бюджет»</vt:lpstr>
      <vt:lpstr>БАЗОВЫЙ МОДУЛЬ  «ФИНАНСОВАЯ АЗБУКА»  (23 часа)</vt:lpstr>
      <vt:lpstr>Тетрадь экономических заданий</vt:lpstr>
      <vt:lpstr>Презентация PowerPoint</vt:lpstr>
      <vt:lpstr>Предполагаемые результаты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Образовательный курс  для дошкольников «Приключение кота Белобока,  или экономика для малышей»</dc:title>
  <dc:creator>И</dc:creator>
  <cp:lastModifiedBy>Пользователь</cp:lastModifiedBy>
  <cp:revision>24</cp:revision>
  <dcterms:created xsi:type="dcterms:W3CDTF">2015-01-14T21:50:04Z</dcterms:created>
  <dcterms:modified xsi:type="dcterms:W3CDTF">2021-07-22T12:51:12Z</dcterms:modified>
</cp:coreProperties>
</file>